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86" r:id="rId24"/>
    <p:sldId id="287" r:id="rId25"/>
    <p:sldId id="288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85" r:id="rId3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Oswald" panose="020B0604020202020204" charset="0"/>
      <p:regular r:id="rId40"/>
      <p:bold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Barlow Semi Condensed" panose="020B0604020202020204" charset="0"/>
      <p:regular r:id="rId46"/>
      <p:bold r:id="rId47"/>
      <p:italic r:id="rId48"/>
      <p:boldItalic r:id="rId49"/>
    </p:embeddedFont>
    <p:embeddedFont>
      <p:font typeface="Barlow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EE6D2D-7493-4A2C-8F41-8C3839DAA5C1}">
  <a:tblStyle styleId="{60EE6D2D-7493-4A2C-8F41-8C3839DAA5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6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8182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f85c9ada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f85c9ada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692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3060304a_1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c3060304a_1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45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26b16c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26b16cd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1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85c9ada6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85c9ada6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25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c26b16c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c26b16c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21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c2e2b98f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c2e2b98f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09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3060304a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c3060304a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9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c2e2b98f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c2e2b98f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32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c3060304a_1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c3060304a_1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19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2e2b98f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2e2b98f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https://www.asimovinstitute.org/neural-network-zoo/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6655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c3060304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c3060304a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85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2e2b98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2e2b98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69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3060304a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c3060304a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5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2e2b98f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2e2b98f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7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c3060304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c3060304a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785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3060304a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c3060304a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803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2e2b98f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2e2b98f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774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3060304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c3060304a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099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c3060304a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c3060304a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22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c2e2b98f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c2e2b98f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46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f85c9ada6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f85c9ada6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59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c26b16cd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c26b16cd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sorting ppl from best to worst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166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3060304a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3060304a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485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c3060304a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c3060304a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THRESHOLD for Precision &amp; Recall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RANK THE CUSTOMER (</a:t>
            </a:r>
            <a:r>
              <a:rPr lang="en">
                <a:solidFill>
                  <a:schemeClr val="dk1"/>
                </a:solidFill>
              </a:rPr>
              <a:t>AUC sorting ppl from best to worst)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0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c3e5b770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c3e5b770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8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85c9ada6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85c9ada6_2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24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2e2b98f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2e2b98f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85c9ada6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85c9ada6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20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2e2b98f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2e2b98f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402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3060304a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3060304a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33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3060304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c3060304a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765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c3060304a_1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c3060304a_1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64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33122" y="947757"/>
            <a:ext cx="42585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None/>
              <a:defRPr sz="4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Font typeface="Barlow"/>
              <a:buNone/>
              <a:defRPr sz="5200" b="1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 rot="10800000">
            <a:off x="418601" y="2802801"/>
            <a:ext cx="3380100" cy="541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>
            <a:off x="519600" y="2693850"/>
            <a:ext cx="3380100" cy="54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33122" y="2787054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Font typeface="Barlow Semi Condensed"/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 sz="28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3264228" y="173780"/>
            <a:ext cx="1931700" cy="5001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3046400" y="0"/>
            <a:ext cx="1931700" cy="517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-285200" y="775775"/>
            <a:ext cx="364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07500" y="1178488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2" hasCustomPrompt="1"/>
          </p:nvPr>
        </p:nvSpPr>
        <p:spPr>
          <a:xfrm>
            <a:off x="2628110" y="87208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3" hasCustomPrompt="1"/>
          </p:nvPr>
        </p:nvSpPr>
        <p:spPr>
          <a:xfrm>
            <a:off x="2629784" y="237749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4" hasCustomPrompt="1"/>
          </p:nvPr>
        </p:nvSpPr>
        <p:spPr>
          <a:xfrm>
            <a:off x="2630023" y="162198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5"/>
          </p:nvPr>
        </p:nvSpPr>
        <p:spPr>
          <a:xfrm>
            <a:off x="5180225" y="3610150"/>
            <a:ext cx="3440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6" hasCustomPrompt="1"/>
          </p:nvPr>
        </p:nvSpPr>
        <p:spPr>
          <a:xfrm>
            <a:off x="2630023" y="314337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7" hasCustomPrompt="1"/>
          </p:nvPr>
        </p:nvSpPr>
        <p:spPr>
          <a:xfrm>
            <a:off x="2628122" y="38595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None/>
              <a:defRPr sz="5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5400"/>
              <a:buFont typeface="Fira Sans Extra Condensed Medium"/>
              <a:buNone/>
              <a:defRPr sz="54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8"/>
          </p:nvPr>
        </p:nvSpPr>
        <p:spPr>
          <a:xfrm>
            <a:off x="-285200" y="1503615"/>
            <a:ext cx="364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9"/>
          </p:nvPr>
        </p:nvSpPr>
        <p:spPr>
          <a:xfrm>
            <a:off x="107500" y="1906328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13"/>
          </p:nvPr>
        </p:nvSpPr>
        <p:spPr>
          <a:xfrm>
            <a:off x="-285200" y="2251374"/>
            <a:ext cx="364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4"/>
          </p:nvPr>
        </p:nvSpPr>
        <p:spPr>
          <a:xfrm>
            <a:off x="107500" y="2654086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15"/>
          </p:nvPr>
        </p:nvSpPr>
        <p:spPr>
          <a:xfrm>
            <a:off x="-285200" y="2987334"/>
            <a:ext cx="364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6"/>
          </p:nvPr>
        </p:nvSpPr>
        <p:spPr>
          <a:xfrm>
            <a:off x="107500" y="3390046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ctrTitle" idx="17"/>
          </p:nvPr>
        </p:nvSpPr>
        <p:spPr>
          <a:xfrm>
            <a:off x="-285200" y="3739112"/>
            <a:ext cx="364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8"/>
          </p:nvPr>
        </p:nvSpPr>
        <p:spPr>
          <a:xfrm>
            <a:off x="107500" y="4141824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5536980" y="1486682"/>
            <a:ext cx="3452400" cy="3502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691575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hasCustomPrompt="1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-119482" y="3291434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105400" y="1746675"/>
            <a:ext cx="5368200" cy="27573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0" y="1852075"/>
            <a:ext cx="5368200" cy="275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715025" y="136965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800"/>
              <a:buNone/>
              <a:defRPr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600"/>
              <a:buNone/>
              <a:defRPr sz="16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15025" y="3307379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200"/>
              <a:buNone/>
              <a:defRPr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895675" y="976850"/>
            <a:ext cx="2298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181425" y="1486682"/>
            <a:ext cx="3452400" cy="3502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-8280" y="16412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hasCustomPrompt="1"/>
          </p:nvPr>
        </p:nvSpPr>
        <p:spPr>
          <a:xfrm flipH="1">
            <a:off x="-935485" y="2485300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ctrTitle" idx="2"/>
          </p:nvPr>
        </p:nvSpPr>
        <p:spPr>
          <a:xfrm flipH="1">
            <a:off x="1207314" y="3291434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5529125" y="197582"/>
            <a:ext cx="3452400" cy="3502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721395" y="-10050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ctrTitle" idx="2"/>
          </p:nvPr>
        </p:nvSpPr>
        <p:spPr>
          <a:xfrm flipH="1">
            <a:off x="689064" y="1640109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2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3507625" y="1991501"/>
            <a:ext cx="2919000" cy="60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3591950" y="2075825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>
            <a:off x="3484638" y="1968118"/>
            <a:ext cx="34407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75050" y="3047310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ctrTitle" idx="2"/>
          </p:nvPr>
        </p:nvSpPr>
        <p:spPr>
          <a:xfrm>
            <a:off x="895675" y="976850"/>
            <a:ext cx="600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2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905925" y="1346876"/>
            <a:ext cx="2919000" cy="60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990250" y="1431200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5144673" y="2088650"/>
            <a:ext cx="2680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ctrTitle"/>
          </p:nvPr>
        </p:nvSpPr>
        <p:spPr>
          <a:xfrm>
            <a:off x="895675" y="976850"/>
            <a:ext cx="3510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2"/>
          </p:nvPr>
        </p:nvSpPr>
        <p:spPr>
          <a:xfrm>
            <a:off x="5026303" y="1418958"/>
            <a:ext cx="34407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2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8647413" y="-80266"/>
            <a:ext cx="234300" cy="363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8713975" y="0"/>
            <a:ext cx="2343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3780075" y="940702"/>
            <a:ext cx="2919000" cy="60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864400" y="1025026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ctrTitle" idx="2"/>
          </p:nvPr>
        </p:nvSpPr>
        <p:spPr>
          <a:xfrm>
            <a:off x="4037076" y="852500"/>
            <a:ext cx="2848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2819075" y="1634936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/>
          <p:nvPr/>
        </p:nvSpPr>
        <p:spPr>
          <a:xfrm flipH="1">
            <a:off x="2444912" y="3090345"/>
            <a:ext cx="2919000" cy="609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 flipH="1">
            <a:off x="2360587" y="3174668"/>
            <a:ext cx="2919000" cy="60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ctrTitle" idx="3"/>
          </p:nvPr>
        </p:nvSpPr>
        <p:spPr>
          <a:xfrm flipH="1">
            <a:off x="2264833" y="3002125"/>
            <a:ext cx="2812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2400"/>
              <a:buNone/>
              <a:defRPr sz="2400">
                <a:solidFill>
                  <a:srgbClr val="F4F2F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4"/>
          </p:nvPr>
        </p:nvSpPr>
        <p:spPr>
          <a:xfrm flipH="1">
            <a:off x="3073512" y="3784578"/>
            <a:ext cx="3251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24">
          <p15:clr>
            <a:srgbClr val="FA7B17"/>
          </p15:clr>
        </p15:guide>
        <p15:guide id="2" orient="horz" pos="86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181425" y="209032"/>
            <a:ext cx="3452400" cy="3502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-8280" y="-18375"/>
            <a:ext cx="3452400" cy="350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hasCustomPrompt="1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15000"/>
              <a:buNone/>
              <a:defRPr sz="15000">
                <a:solidFill>
                  <a:srgbClr val="F4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2F2"/>
              </a:buClr>
              <a:buSzPts val="6000"/>
              <a:buFont typeface="Fira Sans Extra Condensed Medium"/>
              <a:buNone/>
              <a:defRPr sz="6000">
                <a:solidFill>
                  <a:srgbClr val="F4F2F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4"/>
          <p:cNvSpPr txBox="1">
            <a:spLocks noGrp="1"/>
          </p:cNvSpPr>
          <p:nvPr>
            <p:ph type="ctrTitle" idx="2"/>
          </p:nvPr>
        </p:nvSpPr>
        <p:spPr>
          <a:xfrm flipH="1">
            <a:off x="399239" y="1631784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2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ctrTitle"/>
          </p:nvPr>
        </p:nvSpPr>
        <p:spPr>
          <a:xfrm>
            <a:off x="895675" y="604400"/>
            <a:ext cx="2476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 flipH="1">
            <a:off x="4942175" y="3649950"/>
            <a:ext cx="174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2"/>
          </p:nvPr>
        </p:nvSpPr>
        <p:spPr>
          <a:xfrm flipH="1">
            <a:off x="4593174" y="3248224"/>
            <a:ext cx="2440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3"/>
          </p:nvPr>
        </p:nvSpPr>
        <p:spPr>
          <a:xfrm flipH="1">
            <a:off x="4942175" y="1270238"/>
            <a:ext cx="174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4"/>
          </p:nvPr>
        </p:nvSpPr>
        <p:spPr>
          <a:xfrm flipH="1">
            <a:off x="4593174" y="868512"/>
            <a:ext cx="2440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5"/>
          </p:nvPr>
        </p:nvSpPr>
        <p:spPr>
          <a:xfrm flipH="1">
            <a:off x="2531800" y="3649950"/>
            <a:ext cx="174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6"/>
          </p:nvPr>
        </p:nvSpPr>
        <p:spPr>
          <a:xfrm flipH="1">
            <a:off x="2182799" y="3248224"/>
            <a:ext cx="2440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7"/>
          </p:nvPr>
        </p:nvSpPr>
        <p:spPr>
          <a:xfrm flipH="1">
            <a:off x="2531800" y="1270238"/>
            <a:ext cx="174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8"/>
          </p:nvPr>
        </p:nvSpPr>
        <p:spPr>
          <a:xfrm flipH="1">
            <a:off x="2182799" y="868512"/>
            <a:ext cx="2440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1400" b="1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2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F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  <a:defRPr sz="2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●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"/>
              <a:buChar char="○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Montserrat"/>
              <a:buChar char="■"/>
              <a:def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108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 rot="10800000">
            <a:off x="420626" y="2044087"/>
            <a:ext cx="3380100" cy="5412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273E"/>
              </a:solidFill>
            </a:endParaRPr>
          </a:p>
        </p:txBody>
      </p:sp>
      <p:sp>
        <p:nvSpPr>
          <p:cNvPr id="163" name="Google Shape;163;p28"/>
          <p:cNvSpPr/>
          <p:nvPr/>
        </p:nvSpPr>
        <p:spPr>
          <a:xfrm rot="10800000">
            <a:off x="560450" y="1086300"/>
            <a:ext cx="3677400" cy="134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4294967295"/>
          </p:nvPr>
        </p:nvSpPr>
        <p:spPr>
          <a:xfrm>
            <a:off x="645122" y="1195632"/>
            <a:ext cx="425850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Customer Regularity Prediction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Hard Churn v.s. Rock Star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ctrTitle" idx="4294967295"/>
          </p:nvPr>
        </p:nvSpPr>
        <p:spPr>
          <a:xfrm>
            <a:off x="1155800" y="4070250"/>
            <a:ext cx="4851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Team: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solidFill>
                  <a:srgbClr val="000000"/>
                </a:solidFill>
              </a:rPr>
              <a:t>Kelly Zhao, Ray Liu, David Chen, </a:t>
            </a:r>
            <a:endParaRPr sz="1000" b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solidFill>
                  <a:srgbClr val="000000"/>
                </a:solidFill>
              </a:rPr>
              <a:t>De Lu, Lily Chou</a:t>
            </a:r>
            <a:endParaRPr sz="1000" b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solidFill>
                  <a:srgbClr val="000000"/>
                </a:solidFill>
              </a:rPr>
              <a:t>Dec 9th, 2019  </a:t>
            </a:r>
            <a:endParaRPr sz="1000" b="0"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400" y="138375"/>
            <a:ext cx="2992101" cy="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112125" y="6425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206850" y="604150"/>
            <a:ext cx="66669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Scale the range of variables to (0-1)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0" y="1027275"/>
            <a:ext cx="8914691" cy="40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2804000" y="2159275"/>
            <a:ext cx="150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100+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2717025" y="2773025"/>
            <a:ext cx="175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10-20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2793225" y="3382625"/>
            <a:ext cx="175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10-20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3159261" y="1647238"/>
            <a:ext cx="863100" cy="27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1457183" y="1223484"/>
            <a:ext cx="4276500" cy="29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Variables from raw data (Messy)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2706407" y="4348863"/>
            <a:ext cx="19212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Best predictors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38"/>
          <p:cNvCxnSpPr/>
          <p:nvPr/>
        </p:nvCxnSpPr>
        <p:spPr>
          <a:xfrm>
            <a:off x="4702797" y="2422294"/>
            <a:ext cx="3229200" cy="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298" name="Google Shape;298;p38"/>
          <p:cNvSpPr txBox="1"/>
          <p:nvPr/>
        </p:nvSpPr>
        <p:spPr>
          <a:xfrm>
            <a:off x="5052215" y="1818869"/>
            <a:ext cx="3229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Linear regression with lasso/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 with lasso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" name="Google Shape;299;p38"/>
          <p:cNvCxnSpPr/>
          <p:nvPr/>
        </p:nvCxnSpPr>
        <p:spPr>
          <a:xfrm>
            <a:off x="4382311" y="3065242"/>
            <a:ext cx="3549600" cy="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300" name="Google Shape;300;p38"/>
          <p:cNvSpPr txBox="1"/>
          <p:nvPr/>
        </p:nvSpPr>
        <p:spPr>
          <a:xfrm>
            <a:off x="6634465" y="2729791"/>
            <a:ext cx="1647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Lasso/RF/LGBM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8"/>
          <p:cNvCxnSpPr/>
          <p:nvPr/>
        </p:nvCxnSpPr>
        <p:spPr>
          <a:xfrm>
            <a:off x="4037173" y="3694213"/>
            <a:ext cx="3895500" cy="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302" name="Google Shape;302;p38"/>
          <p:cNvSpPr txBox="1"/>
          <p:nvPr/>
        </p:nvSpPr>
        <p:spPr>
          <a:xfrm>
            <a:off x="5757966" y="3358762"/>
            <a:ext cx="2523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3" name="Google Shape;303;p38"/>
          <p:cNvGrpSpPr/>
          <p:nvPr/>
        </p:nvGrpSpPr>
        <p:grpSpPr>
          <a:xfrm>
            <a:off x="3138855" y="3911133"/>
            <a:ext cx="1055668" cy="333503"/>
            <a:chOff x="2131873" y="4300614"/>
            <a:chExt cx="376500" cy="209790"/>
          </a:xfrm>
        </p:grpSpPr>
        <p:sp>
          <p:nvSpPr>
            <p:cNvPr id="304" name="Google Shape;304;p38"/>
            <p:cNvSpPr/>
            <p:nvPr/>
          </p:nvSpPr>
          <p:spPr>
            <a:xfrm>
              <a:off x="2166327" y="4334604"/>
              <a:ext cx="307800" cy="175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38"/>
            <p:cNvCxnSpPr/>
            <p:nvPr/>
          </p:nvCxnSpPr>
          <p:spPr>
            <a:xfrm>
              <a:off x="2131873" y="4300614"/>
              <a:ext cx="376500" cy="0"/>
            </a:xfrm>
            <a:prstGeom prst="straightConnector1">
              <a:avLst/>
            </a:prstGeom>
            <a:noFill/>
            <a:ln w="349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6" name="Google Shape;306;p38"/>
          <p:cNvGrpSpPr/>
          <p:nvPr/>
        </p:nvGrpSpPr>
        <p:grpSpPr>
          <a:xfrm>
            <a:off x="1824099" y="1971257"/>
            <a:ext cx="3533193" cy="1910559"/>
            <a:chOff x="1486470" y="2529919"/>
            <a:chExt cx="1390200" cy="1325949"/>
          </a:xfrm>
        </p:grpSpPr>
        <p:grpSp>
          <p:nvGrpSpPr>
            <p:cNvPr id="307" name="Google Shape;307;p38"/>
            <p:cNvGrpSpPr/>
            <p:nvPr/>
          </p:nvGrpSpPr>
          <p:grpSpPr>
            <a:xfrm>
              <a:off x="1631726" y="2971914"/>
              <a:ext cx="1099500" cy="441956"/>
              <a:chOff x="1631726" y="2989499"/>
              <a:chExt cx="1099500" cy="441956"/>
            </a:xfrm>
          </p:grpSpPr>
          <p:sp>
            <p:nvSpPr>
              <p:cNvPr id="308" name="Google Shape;308;p38"/>
              <p:cNvSpPr/>
              <p:nvPr/>
            </p:nvSpPr>
            <p:spPr>
              <a:xfrm>
                <a:off x="1771770" y="3359756"/>
                <a:ext cx="819000" cy="717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50000">
                    <a:srgbClr val="E2E2E2"/>
                  </a:gs>
                  <a:gs pos="100000">
                    <a:srgbClr val="BFBFB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 rot="10800000" flipH="1">
                <a:off x="1631726" y="3018520"/>
                <a:ext cx="1099500" cy="377700"/>
              </a:xfrm>
              <a:prstGeom prst="trapezoid">
                <a:avLst>
                  <a:gd name="adj" fmla="val 37225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 rot="5400000">
                <a:off x="2151146" y="2475749"/>
                <a:ext cx="60600" cy="1088100"/>
              </a:xfrm>
              <a:prstGeom prst="ellipse">
                <a:avLst/>
              </a:prstGeom>
              <a:solidFill>
                <a:srgbClr val="E2E2E2"/>
              </a:solidFill>
              <a:ln w="9525" cap="flat" cmpd="sng">
                <a:solidFill>
                  <a:srgbClr val="E2E2E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 rot="5400000">
                <a:off x="2155654" y="2507679"/>
                <a:ext cx="51600" cy="10236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38"/>
            <p:cNvGrpSpPr/>
            <p:nvPr/>
          </p:nvGrpSpPr>
          <p:grpSpPr>
            <a:xfrm>
              <a:off x="1486470" y="2529919"/>
              <a:ext cx="1390200" cy="441956"/>
              <a:chOff x="1486470" y="2529919"/>
              <a:chExt cx="1390200" cy="441956"/>
            </a:xfrm>
          </p:grpSpPr>
          <p:sp>
            <p:nvSpPr>
              <p:cNvPr id="313" name="Google Shape;313;p38"/>
              <p:cNvSpPr/>
              <p:nvPr/>
            </p:nvSpPr>
            <p:spPr>
              <a:xfrm>
                <a:off x="1626395" y="2900175"/>
                <a:ext cx="1109700" cy="71700"/>
              </a:xfrm>
              <a:prstGeom prst="ellipse">
                <a:avLst/>
              </a:prstGeom>
              <a:gradFill>
                <a:gsLst>
                  <a:gs pos="0">
                    <a:srgbClr val="BFBFBF"/>
                  </a:gs>
                  <a:gs pos="50000">
                    <a:srgbClr val="E2E2E2"/>
                  </a:gs>
                  <a:gs pos="100000">
                    <a:srgbClr val="BFBFB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 rot="10800000" flipH="1">
                <a:off x="1486470" y="2558939"/>
                <a:ext cx="1390200" cy="377700"/>
              </a:xfrm>
              <a:prstGeom prst="trapezoid">
                <a:avLst>
                  <a:gd name="adj" fmla="val 37225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 rot="5400000">
                <a:off x="2151170" y="1872469"/>
                <a:ext cx="60600" cy="1375500"/>
              </a:xfrm>
              <a:prstGeom prst="ellipse">
                <a:avLst/>
              </a:prstGeom>
              <a:solidFill>
                <a:srgbClr val="E2E2E2"/>
              </a:solidFill>
              <a:ln w="9525" cap="flat" cmpd="sng">
                <a:solidFill>
                  <a:srgbClr val="E2E2E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 rot="5400000">
                <a:off x="2155710" y="1912947"/>
                <a:ext cx="51600" cy="12939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38"/>
            <p:cNvGrpSpPr/>
            <p:nvPr/>
          </p:nvGrpSpPr>
          <p:grpSpPr>
            <a:xfrm>
              <a:off x="1774601" y="3413910"/>
              <a:ext cx="813900" cy="441957"/>
              <a:chOff x="1774601" y="3449080"/>
              <a:chExt cx="813900" cy="441957"/>
            </a:xfrm>
          </p:grpSpPr>
          <p:sp>
            <p:nvSpPr>
              <p:cNvPr id="318" name="Google Shape;318;p38"/>
              <p:cNvSpPr/>
              <p:nvPr/>
            </p:nvSpPr>
            <p:spPr>
              <a:xfrm>
                <a:off x="1917144" y="3819337"/>
                <a:ext cx="528300" cy="71700"/>
              </a:xfrm>
              <a:prstGeom prst="ellipse">
                <a:avLst/>
              </a:prstGeom>
              <a:gradFill>
                <a:gsLst>
                  <a:gs pos="0">
                    <a:srgbClr val="CCCCCC"/>
                  </a:gs>
                  <a:gs pos="50000">
                    <a:srgbClr val="E2E2E2"/>
                  </a:gs>
                  <a:gs pos="100000">
                    <a:srgbClr val="CCCCCC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 rot="5400000">
                <a:off x="2151228" y="3076780"/>
                <a:ext cx="60600" cy="805200"/>
              </a:xfrm>
              <a:prstGeom prst="ellipse">
                <a:avLst/>
              </a:prstGeom>
              <a:solidFill>
                <a:srgbClr val="E2E2E2"/>
              </a:solidFill>
              <a:ln w="9525" cap="flat" cmpd="sng">
                <a:solidFill>
                  <a:srgbClr val="E2E2E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 rot="5400000">
                <a:off x="2155715" y="3100309"/>
                <a:ext cx="51600" cy="757500"/>
              </a:xfrm>
              <a:prstGeom prst="ellipse">
                <a:avLst/>
              </a:prstGeom>
              <a:gradFill>
                <a:gsLst>
                  <a:gs pos="0">
                    <a:srgbClr val="808080"/>
                  </a:gs>
                  <a:gs pos="50000">
                    <a:srgbClr val="B2B2B2"/>
                  </a:gs>
                  <a:gs pos="100000">
                    <a:srgbClr val="B2B2B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 rot="10800000" flipH="1">
                <a:off x="1774601" y="3478101"/>
                <a:ext cx="813900" cy="377700"/>
              </a:xfrm>
              <a:prstGeom prst="trapezoid">
                <a:avLst>
                  <a:gd name="adj" fmla="val 37225"/>
                </a:avLst>
              </a:prstGeom>
              <a:gradFill>
                <a:gsLst>
                  <a:gs pos="0">
                    <a:srgbClr val="B2B2B2"/>
                  </a:gs>
                  <a:gs pos="50000">
                    <a:srgbClr val="E2E2E2"/>
                  </a:gs>
                  <a:gs pos="100000">
                    <a:srgbClr val="B2B2B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2" name="Google Shape;322;p38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Feature Selection 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2707850" y="2170825"/>
            <a:ext cx="1756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160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2707850" y="2780425"/>
            <a:ext cx="19212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Important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 flipH="1">
            <a:off x="-935485" y="825650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ctrTitle" idx="2"/>
          </p:nvPr>
        </p:nvSpPr>
        <p:spPr>
          <a:xfrm flipH="1">
            <a:off x="399239" y="1860384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9D9D9"/>
                </a:solidFill>
              </a:rPr>
              <a:t>Modeling</a:t>
            </a:r>
            <a:endParaRPr sz="3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Predict next period </a:t>
            </a:r>
            <a:r>
              <a:rPr lang="en" sz="2800" b="1" u="sng">
                <a:latin typeface="Montserrat"/>
                <a:ea typeface="Montserrat"/>
                <a:cs typeface="Montserrat"/>
                <a:sym typeface="Montserrat"/>
              </a:rPr>
              <a:t>Regularity 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201975" y="916500"/>
            <a:ext cx="3608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Variable: readingDayNum_next_month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607425" y="1819361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</a:t>
            </a: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98300" y="2585400"/>
            <a:ext cx="4073700" cy="1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/>
              <a:t>R squared: </a:t>
            </a:r>
            <a:endParaRPr lang="en-US" b="1" dirty="0" smtClean="0"/>
          </a:p>
          <a:p>
            <a:pPr lvl="0">
              <a:lnSpc>
                <a:spcPct val="115000"/>
              </a:lnSpc>
            </a:pPr>
            <a:r>
              <a:rPr lang="en-US" dirty="0" smtClean="0"/>
              <a:t>-9.66e+24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5163250" y="1819361"/>
            <a:ext cx="3871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Use only 2 variables </a:t>
            </a: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( readingDayNum and time)</a:t>
            </a: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5163250" y="2595000"/>
            <a:ext cx="33417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latin typeface="Montserrat"/>
                <a:ea typeface="Montserrat"/>
                <a:cs typeface="Montserrat"/>
                <a:sym typeface="Montserrat"/>
              </a:rPr>
              <a:t>Coefficient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of determination: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/>
              <a:t>0.67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1029" y="3861011"/>
            <a:ext cx="1418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Over Fitting!!</a:t>
            </a:r>
            <a:endParaRPr lang="en-US"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" name="Google Shape;366;p44"/>
          <p:cNvGraphicFramePr/>
          <p:nvPr>
            <p:extLst>
              <p:ext uri="{D42A27DB-BD31-4B8C-83A1-F6EECF244321}">
                <p14:modId xmlns:p14="http://schemas.microsoft.com/office/powerpoint/2010/main" val="185117657"/>
              </p:ext>
            </p:extLst>
          </p:nvPr>
        </p:nvGraphicFramePr>
        <p:xfrm>
          <a:off x="356875" y="2239125"/>
          <a:ext cx="8064748" cy="1721425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283043"/>
                <a:gridCol w="606711"/>
                <a:gridCol w="882142"/>
                <a:gridCol w="882142"/>
                <a:gridCol w="882142"/>
                <a:gridCol w="882142"/>
                <a:gridCol w="882142"/>
                <a:gridCol w="882142"/>
                <a:gridCol w="882142"/>
              </a:tblGrid>
              <a:tr h="88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Regularity</a:t>
                      </a:r>
                      <a:endParaRPr sz="10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0.95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Only 2 variables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(linear regression)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(linear regression)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LGB selection+ NN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features </a:t>
                      </a:r>
                      <a:r>
                        <a:rPr lang="en" sz="10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 NN </a:t>
                      </a:r>
                      <a:endParaRPr sz="10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sz="10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+ </a:t>
                      </a:r>
                      <a:r>
                        <a:rPr lang="en" sz="1000" b="1" dirty="0" smtClean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NN </a:t>
                      </a:r>
                      <a:endParaRPr sz="10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RF</a:t>
                      </a:r>
                      <a:endParaRPr sz="10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47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R-Square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0.732</a:t>
                      </a:r>
                      <a:endParaRPr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0.44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0.51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67" name="Google Shape;367;p44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(1) Predict next period </a:t>
            </a:r>
            <a:r>
              <a:rPr lang="en" sz="2800" b="1" u="sng">
                <a:latin typeface="Montserrat"/>
                <a:ea typeface="Montserrat"/>
                <a:cs typeface="Montserrat"/>
                <a:sym typeface="Montserrat"/>
              </a:rPr>
              <a:t>Regularity 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39757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readingDayNum_next_month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1394313" y="1523588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775" y="4091387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1"/>
          <p:cNvPicPr preferRelativeResize="0"/>
          <p:nvPr/>
        </p:nvPicPr>
        <p:blipFill rotWithShape="1">
          <a:blip r:embed="rId3">
            <a:alphaModFix/>
          </a:blip>
          <a:srcRect r="25785"/>
          <a:stretch/>
        </p:blipFill>
        <p:spPr>
          <a:xfrm>
            <a:off x="5030865" y="984597"/>
            <a:ext cx="2942703" cy="27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00" y="960050"/>
            <a:ext cx="3965100" cy="281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443800" y="4210550"/>
            <a:ext cx="1319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6262125" y="4210550"/>
            <a:ext cx="1881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 vs MSE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Lasso regression path for readingDayNum_next_month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/>
        </p:nvSpPr>
        <p:spPr>
          <a:xfrm>
            <a:off x="0" y="1656775"/>
            <a:ext cx="25839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readingDayNum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readingDayNum_last_month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Start_day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Month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season...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050" y="0"/>
            <a:ext cx="72713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71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LightGBM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100" y="386700"/>
            <a:ext cx="7140099" cy="414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Neural Network Architecture 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900"/>
            <a:ext cx="8839201" cy="34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46"/>
          <p:cNvGraphicFramePr/>
          <p:nvPr>
            <p:extLst>
              <p:ext uri="{D42A27DB-BD31-4B8C-83A1-F6EECF244321}">
                <p14:modId xmlns:p14="http://schemas.microsoft.com/office/powerpoint/2010/main" val="4021702859"/>
              </p:ext>
            </p:extLst>
          </p:nvPr>
        </p:nvGraphicFramePr>
        <p:xfrm>
          <a:off x="451038" y="2333675"/>
          <a:ext cx="8394325" cy="2095525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763050"/>
                <a:gridCol w="2034250"/>
                <a:gridCol w="1805925"/>
                <a:gridCol w="1348025"/>
                <a:gridCol w="1443075"/>
              </a:tblGrid>
              <a:tr h="109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Churn </a:t>
                      </a:r>
                      <a:endParaRPr sz="12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</a:t>
                      </a: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Logistic Regression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NN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100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0.663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</a:t>
                      </a:r>
                      <a:r>
                        <a:rPr lang="en-US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798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0.673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</a:t>
                      </a: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</a:t>
                      </a:r>
                      <a:endParaRPr sz="18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aseline="30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46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(2) Predict next period </a:t>
            </a:r>
            <a:r>
              <a:rPr lang="en" sz="2800" b="1" u="sng">
                <a:latin typeface="Montserrat"/>
                <a:ea typeface="Montserrat"/>
                <a:cs typeface="Montserrat"/>
                <a:sym typeface="Montserrat"/>
              </a:rPr>
              <a:t>Churn</a:t>
            </a: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38995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churn_next_month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1329288" y="1623938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325" y="3947250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298200" y="851450"/>
            <a:ext cx="44565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Q1.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hard churn? (report AUC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Q2.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rock starness? (report AUC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Q3.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How accurately can we predict next-period log-regularity? (report R2 on test set) What variables are power predictors? Which models do best?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Q4.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Do we need two binary classification models, or just one regression model? Justify your answer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Q5.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What NN architecture and training to you suggest? How many hidden notes? By-pass connectors? Regularization? 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							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5798775" y="493600"/>
            <a:ext cx="2570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Objectives 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5349000" y="1237875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Given monthly record of each user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(1) Predict next period Churn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(2) Predict next period Rock Star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(3) Predict next period Regularity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use reading behaviors this month to predict churn/star status next month </a:t>
            </a: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267350" y="3120125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Compare R2/AUC to find the best model &amp; powerful predictors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4825050" y="1314075"/>
            <a:ext cx="377400" cy="32379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76" name="Google Shape;176;p29"/>
          <p:cNvSpPr/>
          <p:nvPr/>
        </p:nvSpPr>
        <p:spPr>
          <a:xfrm>
            <a:off x="6776400" y="2941925"/>
            <a:ext cx="849300" cy="17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6776400" y="3733625"/>
            <a:ext cx="849300" cy="17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5166300" y="3980750"/>
            <a:ext cx="38223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SFC  can take actions before they Churn!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/>
        </p:nvSpPr>
        <p:spPr>
          <a:xfrm>
            <a:off x="1484775" y="3981950"/>
            <a:ext cx="1597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vs AUC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6181063" y="3981950"/>
            <a:ext cx="115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Lasso regression path for churn_next_month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" y="1474580"/>
            <a:ext cx="3675360" cy="250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625" y="1267325"/>
            <a:ext cx="5268108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125" y="-9800"/>
            <a:ext cx="7964101" cy="50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71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Churn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Google Shape;381;p46"/>
          <p:cNvGraphicFramePr/>
          <p:nvPr>
            <p:extLst>
              <p:ext uri="{D42A27DB-BD31-4B8C-83A1-F6EECF244321}">
                <p14:modId xmlns:p14="http://schemas.microsoft.com/office/powerpoint/2010/main" val="3460921676"/>
              </p:ext>
            </p:extLst>
          </p:nvPr>
        </p:nvGraphicFramePr>
        <p:xfrm>
          <a:off x="451038" y="2333675"/>
          <a:ext cx="8394325" cy="2095525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763050"/>
                <a:gridCol w="2034250"/>
                <a:gridCol w="1805925"/>
                <a:gridCol w="1348025"/>
                <a:gridCol w="1443075"/>
              </a:tblGrid>
              <a:tr h="109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Churn </a:t>
                      </a:r>
                      <a:endParaRPr sz="12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r>
                        <a:rPr lang="en" sz="1200" b="1" dirty="0" smtClean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+RF</a:t>
                      </a: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NN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</a:t>
                      </a:r>
                      <a:r>
                        <a:rPr lang="en" sz="1200" b="1" dirty="0" smtClean="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 </a:t>
                      </a:r>
                      <a:endParaRPr sz="1200" b="1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100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0.807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</a:t>
                      </a:r>
                      <a:r>
                        <a:rPr lang="en-US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0.841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aseline="30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46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Montserrat"/>
                <a:ea typeface="Montserrat"/>
                <a:cs typeface="Montserrat"/>
                <a:sym typeface="Montserrat"/>
              </a:rPr>
              <a:t>(2) Predict next period </a:t>
            </a:r>
            <a:r>
              <a:rPr lang="en" sz="2800" b="1" u="sng" dirty="0" smtClean="0">
                <a:latin typeface="Montserrat"/>
                <a:ea typeface="Montserrat"/>
                <a:cs typeface="Montserrat"/>
                <a:sym typeface="Montserrat"/>
              </a:rPr>
              <a:t>Soft Churn</a:t>
            </a:r>
            <a:r>
              <a:rPr lang="en" sz="2800" b="1" dirty="0" smtClean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8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38995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churn_next_month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1329288" y="1623938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325" y="3947250"/>
            <a:ext cx="855075" cy="8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837" y="3941610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51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/>
        </p:nvSpPr>
        <p:spPr>
          <a:xfrm>
            <a:off x="1484775" y="3981950"/>
            <a:ext cx="1597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vs AUC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6181063" y="3981950"/>
            <a:ext cx="115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Lasso regression path for churn_next_month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56" y="1144190"/>
            <a:ext cx="5304760" cy="2755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7" y="1270492"/>
            <a:ext cx="3638989" cy="23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/>
        </p:nvSpPr>
        <p:spPr>
          <a:xfrm>
            <a:off x="71600" y="1383450"/>
            <a:ext cx="16275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</a:t>
            </a:r>
            <a:endParaRPr lang="en" sz="1200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Churn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79" y="314325"/>
            <a:ext cx="76676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49"/>
          <p:cNvGraphicFramePr/>
          <p:nvPr>
            <p:extLst>
              <p:ext uri="{D42A27DB-BD31-4B8C-83A1-F6EECF244321}">
                <p14:modId xmlns:p14="http://schemas.microsoft.com/office/powerpoint/2010/main" val="222095328"/>
              </p:ext>
            </p:extLst>
          </p:nvPr>
        </p:nvGraphicFramePr>
        <p:xfrm>
          <a:off x="451038" y="1979750"/>
          <a:ext cx="8394300" cy="2095525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1504425"/>
                <a:gridCol w="1735850"/>
                <a:gridCol w="1541000"/>
                <a:gridCol w="1150275"/>
                <a:gridCol w="1231375"/>
                <a:gridCol w="1231375"/>
              </a:tblGrid>
              <a:tr h="109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Churn </a:t>
                      </a:r>
                      <a:endParaRPr sz="12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Logistic Regression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RF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+ NN 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 + NN</a:t>
                      </a:r>
                      <a:endParaRPr sz="1200" b="1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100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0.724 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0.713 </a:t>
                      </a:r>
                      <a:endParaRPr sz="18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0.812</a:t>
                      </a:r>
                      <a:endParaRPr sz="18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0.847</a:t>
                      </a:r>
                      <a:endParaRPr sz="18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aseline="30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0.741</a:t>
                      </a:r>
                      <a:endParaRPr sz="18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49"/>
          <p:cNvSpPr txBox="1"/>
          <p:nvPr/>
        </p:nvSpPr>
        <p:spPr>
          <a:xfrm>
            <a:off x="1329300" y="1322663"/>
            <a:ext cx="64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Summary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(3) Predict next period </a:t>
            </a:r>
            <a:r>
              <a:rPr lang="en" sz="2800" b="1" u="sng">
                <a:latin typeface="Montserrat"/>
                <a:ea typeface="Montserrat"/>
                <a:cs typeface="Montserrat"/>
                <a:sym typeface="Montserrat"/>
              </a:rPr>
              <a:t>Rock Star 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3899575" y="782700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Variable: rock_star_next_month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125" y="3642450"/>
            <a:ext cx="855075" cy="8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/>
        </p:nvSpPr>
        <p:spPr>
          <a:xfrm>
            <a:off x="1511825" y="3981950"/>
            <a:ext cx="1597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Penalty vs MSE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6063513" y="3981950"/>
            <a:ext cx="115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Lasso Path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423100" y="461350"/>
            <a:ext cx="626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Lasso path for rock_star_next_month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6" y="1030652"/>
            <a:ext cx="4078521" cy="2745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54" y="1063609"/>
            <a:ext cx="5112695" cy="27123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/>
        </p:nvSpPr>
        <p:spPr>
          <a:xfrm>
            <a:off x="71600" y="1383450"/>
            <a:ext cx="16275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Lasso </a:t>
            </a:r>
            <a:endParaRPr b="1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Important variables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Predict Rock Star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00" y="284150"/>
            <a:ext cx="7331050" cy="47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/>
          <p:nvPr/>
        </p:nvSpPr>
        <p:spPr>
          <a:xfrm>
            <a:off x="2064825" y="432750"/>
            <a:ext cx="531600" cy="4104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/>
          <p:nvPr/>
        </p:nvSpPr>
        <p:spPr>
          <a:xfrm>
            <a:off x="3387775" y="2237925"/>
            <a:ext cx="234900" cy="213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2526325" y="2314125"/>
            <a:ext cx="234900" cy="1902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>
            <a:spLocks noGrp="1"/>
          </p:cNvSpPr>
          <p:nvPr>
            <p:ph type="title"/>
          </p:nvPr>
        </p:nvSpPr>
        <p:spPr>
          <a:xfrm flipH="1">
            <a:off x="4082940" y="833975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ctrTitle" idx="2"/>
          </p:nvPr>
        </p:nvSpPr>
        <p:spPr>
          <a:xfrm flipH="1">
            <a:off x="1692914" y="2079859"/>
            <a:ext cx="74100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6666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Summary</a:t>
            </a:r>
            <a:endParaRPr sz="3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/>
        </p:nvSpPr>
        <p:spPr>
          <a:xfrm>
            <a:off x="344325" y="916500"/>
            <a:ext cx="81387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Which model is the best 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201975" y="2376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7" name="Google Shape;447;p54"/>
          <p:cNvGraphicFramePr/>
          <p:nvPr>
            <p:extLst>
              <p:ext uri="{D42A27DB-BD31-4B8C-83A1-F6EECF244321}">
                <p14:modId xmlns:p14="http://schemas.microsoft.com/office/powerpoint/2010/main" val="154491079"/>
              </p:ext>
            </p:extLst>
          </p:nvPr>
        </p:nvGraphicFramePr>
        <p:xfrm>
          <a:off x="952500" y="1565475"/>
          <a:ext cx="7239000" cy="2377320"/>
        </p:xfrm>
        <a:graphic>
          <a:graphicData uri="http://schemas.openxmlformats.org/drawingml/2006/table">
            <a:tbl>
              <a:tblPr>
                <a:noFill/>
                <a:tableStyleId>{60EE6D2D-7493-4A2C-8F41-8C3839DAA5C1}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next period Regularity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LGB for features selection + NN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R_Square: </a:t>
                      </a:r>
                      <a:r>
                        <a:rPr lang="en" sz="12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0.732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Churn (binary classification)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 features selection</a:t>
                      </a: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+ Logistic Regression 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AUC: </a:t>
                      </a: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0.798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Churn (binary classification)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 features selection</a:t>
                      </a: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+ </a:t>
                      </a:r>
                      <a:r>
                        <a:rPr lang="en-US" sz="1200" b="1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NN/RF</a:t>
                      </a:r>
                      <a:r>
                        <a:rPr lang="en" sz="1200" b="1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AUC: </a:t>
                      </a: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0.841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Rock Star 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(binary classification)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 for features selection</a:t>
                      </a:r>
                      <a:r>
                        <a:rPr lang="en" sz="12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+ NN </a:t>
                      </a:r>
                      <a:endParaRPr sz="12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AUC: </a:t>
                      </a:r>
                      <a:r>
                        <a:rPr lang="en" sz="1200" dirty="0" smtClean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0.847</a:t>
                      </a:r>
                      <a:endParaRPr sz="12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48" name="Google Shape;448;p54"/>
          <p:cNvSpPr txBox="1"/>
          <p:nvPr/>
        </p:nvSpPr>
        <p:spPr>
          <a:xfrm>
            <a:off x="475425" y="4226353"/>
            <a:ext cx="78765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prediction is 1-2% better when we use past 2 month data versus only 1 month data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 idx="4294967295"/>
          </p:nvPr>
        </p:nvSpPr>
        <p:spPr>
          <a:xfrm>
            <a:off x="111825" y="2909375"/>
            <a:ext cx="28662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Data Cleaning </a:t>
            </a:r>
            <a:endParaRPr sz="2400">
              <a:solidFill>
                <a:srgbClr val="674EA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&amp; Feature Selection</a:t>
            </a:r>
            <a:endParaRPr sz="24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/>
          </p:nvPr>
        </p:nvSpPr>
        <p:spPr>
          <a:xfrm>
            <a:off x="3159088" y="2909375"/>
            <a:ext cx="35100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4EA7"/>
                </a:solidFill>
              </a:rPr>
              <a:t>Modeling</a:t>
            </a:r>
            <a:endParaRPr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ctrTitle" idx="4294967295"/>
          </p:nvPr>
        </p:nvSpPr>
        <p:spPr>
          <a:xfrm>
            <a:off x="5787798" y="2909375"/>
            <a:ext cx="243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</a:rPr>
              <a:t>Summary </a:t>
            </a:r>
            <a:endParaRPr sz="2400">
              <a:solidFill>
                <a:srgbClr val="674EA7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50" y="837570"/>
            <a:ext cx="1134919" cy="123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0"/>
          <p:cNvCxnSpPr/>
          <p:nvPr/>
        </p:nvCxnSpPr>
        <p:spPr>
          <a:xfrm rot="10800000" flipH="1">
            <a:off x="307175" y="2170675"/>
            <a:ext cx="8092800" cy="2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0"/>
          <p:cNvSpPr txBox="1">
            <a:spLocks noGrp="1"/>
          </p:cNvSpPr>
          <p:nvPr>
            <p:ph type="title" idx="4294967295"/>
          </p:nvPr>
        </p:nvSpPr>
        <p:spPr>
          <a:xfrm>
            <a:off x="1297660" y="23164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4294967295"/>
          </p:nvPr>
        </p:nvSpPr>
        <p:spPr>
          <a:xfrm>
            <a:off x="6278934" y="22402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4294967295"/>
          </p:nvPr>
        </p:nvSpPr>
        <p:spPr>
          <a:xfrm>
            <a:off x="3629073" y="22634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4778250" y="1239700"/>
            <a:ext cx="3232500" cy="831600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ldNum" idx="4294967295"/>
          </p:nvPr>
        </p:nvSpPr>
        <p:spPr>
          <a:xfrm>
            <a:off x="84043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fld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ctrTitle" idx="2"/>
          </p:nvPr>
        </p:nvSpPr>
        <p:spPr>
          <a:xfrm>
            <a:off x="5637425" y="3991150"/>
            <a:ext cx="34407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Agenda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075" y="886913"/>
            <a:ext cx="1134925" cy="11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250" y="733750"/>
            <a:ext cx="1288076" cy="12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925275" y="3410975"/>
            <a:ext cx="33537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(1) Predict next period Churn </a:t>
            </a:r>
            <a:endParaRPr sz="1300"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(2) Predict next period Rock Star </a:t>
            </a:r>
            <a:endParaRPr sz="1300"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(3) Predict next period Regularity </a:t>
            </a:r>
            <a:endParaRPr sz="1300"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/>
        </p:nvSpPr>
        <p:spPr>
          <a:xfrm>
            <a:off x="599175" y="410370"/>
            <a:ext cx="5710185" cy="73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Powerful predictors ? </a:t>
            </a:r>
            <a:endParaRPr sz="1800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765010" y="1627053"/>
            <a:ext cx="4012535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readingDayNum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readingDayNum_last_month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Start_day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Month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season...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4936075" y="1627053"/>
            <a:ext cx="4012535" cy="9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Multi-stop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Shopping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Non-home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Wed- Sun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Wirefile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5007729" y="3771981"/>
            <a:ext cx="4012535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Session number 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 day number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298450">
              <a:buSzPts val="1100"/>
              <a:buFont typeface="Montserrat"/>
              <a:buChar char="●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pv/Day</a:t>
            </a:r>
            <a:endParaRPr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Start day year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Start day month 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871632" y="1108098"/>
            <a:ext cx="3164461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next period Regularity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(Log Reading day next month)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5007730" y="1143837"/>
            <a:ext cx="3509038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Churn </a:t>
            </a:r>
            <a:endParaRPr lang="en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classification)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5046580" y="3312681"/>
            <a:ext cx="3777524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Rock Star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(binary classification)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458;p55"/>
          <p:cNvSpPr txBox="1"/>
          <p:nvPr/>
        </p:nvSpPr>
        <p:spPr>
          <a:xfrm>
            <a:off x="871632" y="3795897"/>
            <a:ext cx="4012535" cy="9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buClr>
                <a:srgbClr val="9900FF"/>
              </a:buClr>
              <a:buSzPts val="1100"/>
              <a:buFont typeface="Montserrat"/>
              <a:buChar char="●"/>
            </a:pPr>
            <a:r>
              <a:rPr lang="en-US" dirty="0" err="1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readingDayNum</a:t>
            </a:r>
            <a:endParaRPr lang="en-US" dirty="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sEngage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US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v/Day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Non-home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Month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463;p55"/>
          <p:cNvSpPr txBox="1"/>
          <p:nvPr/>
        </p:nvSpPr>
        <p:spPr>
          <a:xfrm>
            <a:off x="943287" y="3312681"/>
            <a:ext cx="3807162" cy="20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Soft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Churn </a:t>
            </a:r>
            <a:endParaRPr lang="en" b="1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classification)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/>
        </p:nvSpPr>
        <p:spPr>
          <a:xfrm>
            <a:off x="295800" y="473642"/>
            <a:ext cx="884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buClr>
                <a:srgbClr val="674EA7"/>
              </a:buClr>
              <a:buSzPts val="1400"/>
              <a:buFont typeface="Montserrat"/>
              <a:buChar char="●"/>
            </a:pPr>
            <a:endParaRPr lang="en" b="1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>
              <a:lnSpc>
                <a:spcPct val="115000"/>
              </a:lnSpc>
              <a:buClr>
                <a:srgbClr val="674EA7"/>
              </a:buClr>
              <a:buSzPts val="1400"/>
              <a:buFont typeface="Montserrat"/>
              <a:buChar char="●"/>
            </a:pPr>
            <a:r>
              <a:rPr lang="en-US" b="1" dirty="0" smtClean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Next Step: </a:t>
            </a:r>
          </a:p>
          <a:p>
            <a:pPr marL="914400" lvl="1" indent="-317500">
              <a:lnSpc>
                <a:spcPct val="115000"/>
              </a:lnSpc>
              <a:buClr>
                <a:srgbClr val="674EA7"/>
              </a:buClr>
              <a:buSzPts val="1400"/>
              <a:buFont typeface="Montserrat"/>
              <a:buChar char="○"/>
            </a:pPr>
            <a:r>
              <a:rPr lang="en-US" dirty="0" smtClean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After </a:t>
            </a:r>
            <a:r>
              <a:rPr lang="en-US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we identify soft churn/hard churn, we can prevent users from </a:t>
            </a:r>
            <a:r>
              <a:rPr lang="en-US" dirty="0" err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churnning</a:t>
            </a:r>
            <a:r>
              <a:rPr lang="en-US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by: </a:t>
            </a:r>
          </a:p>
          <a:p>
            <a:pPr marL="914400" lvl="1" indent="-317500">
              <a:lnSpc>
                <a:spcPct val="115000"/>
              </a:lnSpc>
              <a:buClr>
                <a:srgbClr val="674EA7"/>
              </a:buClr>
              <a:buSzPts val="1400"/>
              <a:buFont typeface="Montserrat"/>
              <a:buChar char="○"/>
            </a:pPr>
            <a:r>
              <a:rPr lang="en-US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Further segmentation and customize contents : bay area local news, medical, entertainment topics </a:t>
            </a:r>
            <a:r>
              <a:rPr lang="en-US" dirty="0" err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-US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914400" lvl="1" indent="-317500">
              <a:lnSpc>
                <a:spcPct val="115000"/>
              </a:lnSpc>
              <a:buClr>
                <a:srgbClr val="674EA7"/>
              </a:buClr>
              <a:buSzPts val="1400"/>
              <a:buFont typeface="Montserrat"/>
              <a:buChar char="○"/>
            </a:pPr>
            <a:r>
              <a:rPr lang="en-US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Deliver through a personalized way : personalized newsletter</a:t>
            </a:r>
            <a:endParaRPr lang="en" dirty="0" smtClean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●"/>
            </a:pPr>
            <a:endParaRPr lang="en" b="1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Montserrat"/>
              <a:buChar char="●"/>
            </a:pPr>
            <a:r>
              <a:rPr lang="en" b="1" dirty="0" smtClean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selection: 2 </a:t>
            </a:r>
            <a:r>
              <a:rPr lang="en" b="1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models </a:t>
            </a:r>
            <a:r>
              <a:rPr lang="en" b="1" dirty="0" smtClean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VS </a:t>
            </a:r>
            <a:r>
              <a:rPr lang="en" b="1" dirty="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1 regression model ? </a:t>
            </a:r>
            <a:endParaRPr b="1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</a:t>
            </a: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models:</a:t>
            </a:r>
            <a:endParaRPr b="1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important </a:t>
            </a: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features for rock Star and  soft churn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easier to explain to business people, and more actionable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clear objective </a:t>
            </a: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(Precision and Recall on ROC Curve)</a:t>
            </a:r>
          </a:p>
          <a:p>
            <a:pPr marL="457200"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regression </a:t>
            </a:r>
            <a:r>
              <a:rPr lang="en-US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model:</a:t>
            </a:r>
            <a:endParaRPr lang="en-US" b="1" dirty="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US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have continuous indicators</a:t>
            </a: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US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rank among customers.</a:t>
            </a:r>
          </a:p>
          <a:p>
            <a:pPr marL="914400" lvl="1" indent="-317500">
              <a:lnSpc>
                <a:spcPct val="115000"/>
              </a:lnSpc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US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Less model</a:t>
            </a: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69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subTitle" idx="1"/>
          </p:nvPr>
        </p:nvSpPr>
        <p:spPr>
          <a:xfrm>
            <a:off x="715025" y="2733750"/>
            <a:ext cx="42558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questions can we answer 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ctrTitle"/>
          </p:nvPr>
        </p:nvSpPr>
        <p:spPr>
          <a:xfrm>
            <a:off x="715025" y="2090550"/>
            <a:ext cx="22227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200"/>
            <a:ext cx="8839200" cy="33848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ctrTitle" idx="4294967295"/>
          </p:nvPr>
        </p:nvSpPr>
        <p:spPr>
          <a:xfrm>
            <a:off x="152400" y="128000"/>
            <a:ext cx="536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Data Modeling Pipeline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52400" y="3632725"/>
            <a:ext cx="1587000" cy="6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Gathering Data Source/ Preprocessing</a:t>
            </a:r>
            <a:endParaRPr sz="1200"/>
          </a:p>
        </p:txBody>
      </p:sp>
      <p:sp>
        <p:nvSpPr>
          <p:cNvPr id="204" name="Google Shape;204;p31"/>
          <p:cNvSpPr txBox="1"/>
          <p:nvPr/>
        </p:nvSpPr>
        <p:spPr>
          <a:xfrm>
            <a:off x="1739400" y="3500425"/>
            <a:ext cx="19938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data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 Encoding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Distribution Scaling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3853050" y="3564725"/>
            <a:ext cx="1437900" cy="89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Lasso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 flipH="1">
            <a:off x="5462473" y="2485300"/>
            <a:ext cx="4583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ctrTitle" idx="2"/>
          </p:nvPr>
        </p:nvSpPr>
        <p:spPr>
          <a:xfrm flipH="1">
            <a:off x="5121547" y="3596975"/>
            <a:ext cx="37971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Data Cleaning </a:t>
            </a:r>
            <a:endParaRPr sz="300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&amp; Feature Selection</a:t>
            </a:r>
            <a:endParaRPr sz="3000">
              <a:solidFill>
                <a:srgbClr val="CCCCC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/>
        </p:nvSpPr>
        <p:spPr>
          <a:xfrm>
            <a:off x="309600" y="242900"/>
            <a:ext cx="7840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Gathering Data Source/ Preprocessing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82875" y="2977725"/>
            <a:ext cx="21654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7532550" y="2977725"/>
            <a:ext cx="21654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" name="Google Shape;219;p33"/>
          <p:cNvGrpSpPr/>
          <p:nvPr/>
        </p:nvGrpSpPr>
        <p:grpSpPr>
          <a:xfrm>
            <a:off x="4435475" y="924000"/>
            <a:ext cx="4186800" cy="1915101"/>
            <a:chOff x="4753225" y="1297874"/>
            <a:chExt cx="4186800" cy="1915101"/>
          </a:xfrm>
        </p:grpSpPr>
        <p:sp>
          <p:nvSpPr>
            <p:cNvPr id="220" name="Google Shape;220;p33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33"/>
            <p:cNvGrpSpPr/>
            <p:nvPr/>
          </p:nvGrpSpPr>
          <p:grpSpPr>
            <a:xfrm>
              <a:off x="4753225" y="1297874"/>
              <a:ext cx="4186800" cy="1914016"/>
              <a:chOff x="4753225" y="1297874"/>
              <a:chExt cx="4186800" cy="1914016"/>
            </a:xfrm>
          </p:grpSpPr>
          <p:grpSp>
            <p:nvGrpSpPr>
              <p:cNvPr id="222" name="Google Shape;222;p33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3" name="Google Shape;223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4" name="Google Shape;224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5" name="Google Shape;225;p33"/>
              <p:cNvSpPr txBox="1"/>
              <p:nvPr/>
            </p:nvSpPr>
            <p:spPr>
              <a:xfrm>
                <a:off x="4753230" y="1297874"/>
                <a:ext cx="348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/ remove variables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6" name="Google Shape;226;p33"/>
              <p:cNvSpPr txBox="1"/>
              <p:nvPr/>
            </p:nvSpPr>
            <p:spPr>
              <a:xfrm>
                <a:off x="4753225" y="1669274"/>
                <a:ext cx="41868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Create variables </a:t>
                </a:r>
                <a:r>
                  <a:rPr lang="en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from last month</a:t>
                </a: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(1-2%improvement): readingDayNum_last_month + if it is NA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Remove: ID, end date, etc.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7" name="Google Shape;227;p33"/>
          <p:cNvGrpSpPr/>
          <p:nvPr/>
        </p:nvGrpSpPr>
        <p:grpSpPr>
          <a:xfrm>
            <a:off x="6359025" y="2705593"/>
            <a:ext cx="2858700" cy="1649032"/>
            <a:chOff x="6676775" y="3079467"/>
            <a:chExt cx="2858700" cy="1649032"/>
          </a:xfrm>
        </p:grpSpPr>
        <p:sp>
          <p:nvSpPr>
            <p:cNvPr id="228" name="Google Shape;228;p33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33"/>
            <p:cNvGrpSpPr/>
            <p:nvPr/>
          </p:nvGrpSpPr>
          <p:grpSpPr>
            <a:xfrm>
              <a:off x="6676775" y="3079467"/>
              <a:ext cx="2858700" cy="1649032"/>
              <a:chOff x="6676775" y="3079467"/>
              <a:chExt cx="2858700" cy="1649032"/>
            </a:xfrm>
          </p:grpSpPr>
          <p:grpSp>
            <p:nvGrpSpPr>
              <p:cNvPr id="230" name="Google Shape;230;p33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1" name="Google Shape;231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2" name="Google Shape;232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" name="Google Shape;233;p33"/>
              <p:cNvSpPr txBox="1"/>
              <p:nvPr/>
            </p:nvSpPr>
            <p:spPr>
              <a:xfrm>
                <a:off x="6676775" y="3494449"/>
                <a:ext cx="2858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Categorize data/Variables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4" name="Google Shape;234;p33"/>
              <p:cNvSpPr txBox="1"/>
              <p:nvPr/>
            </p:nvSpPr>
            <p:spPr>
              <a:xfrm>
                <a:off x="6676775" y="3784699"/>
                <a:ext cx="2661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Train- Test Split</a:t>
                </a:r>
                <a:endParaRPr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 b="1" dirty="0" smtClean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</a:t>
                </a:r>
                <a:r>
                  <a:rPr lang="en" dirty="0" smtClean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discrete variables</a:t>
                </a:r>
                <a:endParaRPr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 b="1" dirty="0" smtClean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108</a:t>
                </a:r>
                <a:r>
                  <a:rPr lang="en" dirty="0" smtClean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continuous variables</a:t>
                </a:r>
                <a:endParaRPr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marR="50800" lvl="0" indent="0" algn="l" rtl="0">
                  <a:lnSpc>
                    <a:spcPct val="12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" b="1" dirty="0" smtClean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11 </a:t>
                </a:r>
                <a:r>
                  <a:rPr lang="en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categorical variables</a:t>
                </a:r>
                <a:endParaRPr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35" name="Google Shape;235;p33"/>
          <p:cNvGrpSpPr/>
          <p:nvPr/>
        </p:nvGrpSpPr>
        <p:grpSpPr>
          <a:xfrm>
            <a:off x="505373" y="1164175"/>
            <a:ext cx="2739302" cy="1674926"/>
            <a:chOff x="823123" y="1538049"/>
            <a:chExt cx="2739302" cy="1674926"/>
          </a:xfrm>
        </p:grpSpPr>
        <p:sp>
          <p:nvSpPr>
            <p:cNvPr id="236" name="Google Shape;236;p33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33"/>
            <p:cNvGrpSpPr/>
            <p:nvPr/>
          </p:nvGrpSpPr>
          <p:grpSpPr>
            <a:xfrm>
              <a:off x="823123" y="1538049"/>
              <a:ext cx="2739302" cy="1673841"/>
              <a:chOff x="823123" y="1538049"/>
              <a:chExt cx="2739302" cy="1673841"/>
            </a:xfrm>
          </p:grpSpPr>
          <p:sp>
            <p:nvSpPr>
              <p:cNvPr id="238" name="Google Shape;238;p33"/>
              <p:cNvSpPr txBox="1"/>
              <p:nvPr/>
            </p:nvSpPr>
            <p:spPr>
              <a:xfrm>
                <a:off x="823123" y="1538049"/>
                <a:ext cx="2067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Join the 2 tables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9" name="Google Shape;239;p33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40" name="Google Shape;240;p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1" name="Google Shape;241;p3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2" name="Google Shape;242;p33"/>
              <p:cNvSpPr txBox="1"/>
              <p:nvPr/>
            </p:nvSpPr>
            <p:spPr>
              <a:xfrm>
                <a:off x="823125" y="1857799"/>
                <a:ext cx="273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Inner Join the 2 tables: modeldataNoCensor.txt and idtrain.csv</a:t>
                </a: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3" name="Google Shape;243;p33"/>
          <p:cNvGrpSpPr/>
          <p:nvPr/>
        </p:nvGrpSpPr>
        <p:grpSpPr>
          <a:xfrm>
            <a:off x="2425600" y="2705593"/>
            <a:ext cx="3208500" cy="1700682"/>
            <a:chOff x="2743350" y="3079467"/>
            <a:chExt cx="3208500" cy="1700682"/>
          </a:xfrm>
        </p:grpSpPr>
        <p:sp>
          <p:nvSpPr>
            <p:cNvPr id="244" name="Google Shape;244;p33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33"/>
            <p:cNvGrpSpPr/>
            <p:nvPr/>
          </p:nvGrpSpPr>
          <p:grpSpPr>
            <a:xfrm>
              <a:off x="2743350" y="3079467"/>
              <a:ext cx="3208500" cy="1700682"/>
              <a:chOff x="2743350" y="3079467"/>
              <a:chExt cx="3208500" cy="1700682"/>
            </a:xfrm>
          </p:grpSpPr>
          <p:sp>
            <p:nvSpPr>
              <p:cNvPr id="246" name="Google Shape;246;p33"/>
              <p:cNvSpPr txBox="1"/>
              <p:nvPr/>
            </p:nvSpPr>
            <p:spPr>
              <a:xfrm>
                <a:off x="2743350" y="3555674"/>
                <a:ext cx="3208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b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predictive variables 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7" name="Google Shape;247;p33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48" name="Google Shape;248;p3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9" name="Google Shape;249;p3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3"/>
              <p:cNvSpPr txBox="1"/>
              <p:nvPr/>
            </p:nvSpPr>
            <p:spPr>
              <a:xfrm>
                <a:off x="2743350" y="3836349"/>
                <a:ext cx="30840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for each ID, shift readingDayNum/churn by 1 month and remove the missing columns, we get:</a:t>
                </a:r>
                <a:endParaRPr sz="8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readingDayNum_next_month - churn_next_month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8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51425" y="1573175"/>
            <a:ext cx="3475800" cy="1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 missing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Only categorical data have missing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Fill the missing data with 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t="39353"/>
          <a:stretch/>
        </p:blipFill>
        <p:spPr>
          <a:xfrm>
            <a:off x="4438750" y="1342546"/>
            <a:ext cx="4439375" cy="18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466250" y="1099475"/>
            <a:ext cx="3000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data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25" y="3718673"/>
            <a:ext cx="3000000" cy="25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400125" y="1037175"/>
            <a:ext cx="66477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Encode Categorical variable (Rare-one-hot-encoding)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641375" y="1037163"/>
            <a:ext cx="2165400" cy="1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86" y="2269987"/>
            <a:ext cx="2473469" cy="227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443" y="2274806"/>
            <a:ext cx="2538428" cy="214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787" y="2149825"/>
            <a:ext cx="2473463" cy="239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5661353" y="3269450"/>
            <a:ext cx="350100" cy="181200"/>
          </a:xfrm>
          <a:prstGeom prst="homePlat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524775" y="1420275"/>
            <a:ext cx="82554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Geo related variables have too many rare categories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Label rare(&lt;1%) categories as ‘rare’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dummies,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binary variables in total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74" y="4544905"/>
            <a:ext cx="4924908" cy="45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309600" y="242900"/>
            <a:ext cx="6485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2800" b="1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215675" y="921799"/>
            <a:ext cx="2802600" cy="24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Distribution Transformation: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Some Numerical Variables are extremely right-skewed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Compared log(1+x) transformation and Box-Cox transformation (1/x)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log(1+x) is slightly better for linear models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876" y="1034350"/>
            <a:ext cx="5901775" cy="41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 news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1051</Words>
  <Application>Microsoft Office PowerPoint</Application>
  <PresentationFormat>全屏显示(16:9)</PresentationFormat>
  <Paragraphs>292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Fira Sans Extra Condensed Medium</vt:lpstr>
      <vt:lpstr>Oswald</vt:lpstr>
      <vt:lpstr>Roboto</vt:lpstr>
      <vt:lpstr>Barlow Semi Condensed</vt:lpstr>
      <vt:lpstr>Barlow</vt:lpstr>
      <vt:lpstr>Arial</vt:lpstr>
      <vt:lpstr>Montserrat</vt:lpstr>
      <vt:lpstr>Simple Light</vt:lpstr>
      <vt:lpstr>for news presentation</vt:lpstr>
      <vt:lpstr>Customer Regularity Prediction Hard Churn v.s. Rock Star </vt:lpstr>
      <vt:lpstr>PowerPoint 演示文稿</vt:lpstr>
      <vt:lpstr>Data Cleaning  &amp; Feature Selection</vt:lpstr>
      <vt:lpstr>Data Modeling Pipeline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Regularity Prediction Hard Churn v.s. Rock Star </dc:title>
  <cp:lastModifiedBy>Qingliang Zhao</cp:lastModifiedBy>
  <cp:revision>8</cp:revision>
  <dcterms:modified xsi:type="dcterms:W3CDTF">2019-12-12T02:29:02Z</dcterms:modified>
</cp:coreProperties>
</file>